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5"/>
  </p:notesMasterIdLst>
  <p:sldIdLst>
    <p:sldId id="263" r:id="rId2"/>
    <p:sldId id="280" r:id="rId3"/>
    <p:sldId id="281" r:id="rId4"/>
    <p:sldId id="282" r:id="rId5"/>
    <p:sldId id="264" r:id="rId6"/>
    <p:sldId id="265" r:id="rId7"/>
    <p:sldId id="266" r:id="rId8"/>
    <p:sldId id="267" r:id="rId9"/>
    <p:sldId id="283" r:id="rId10"/>
    <p:sldId id="284" r:id="rId11"/>
    <p:sldId id="268" r:id="rId12"/>
    <p:sldId id="269" r:id="rId13"/>
    <p:sldId id="285" r:id="rId14"/>
    <p:sldId id="286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88" r:id="rId23"/>
    <p:sldId id="262" r:id="rId24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0000"/>
    <a:srgbClr val="800000"/>
    <a:srgbClr val="007000"/>
    <a:srgbClr val="0042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 varScale="1">
        <p:scale>
          <a:sx n="68" d="100"/>
          <a:sy n="68" d="100"/>
        </p:scale>
        <p:origin x="-1452" y="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CD63FE1-AE66-4B3F-B6AB-51DF778E7EF7}" type="datetimeFigureOut">
              <a:rPr lang="ru-RU"/>
              <a:pPr>
                <a:defRPr/>
              </a:pPr>
              <a:t>30.04.2020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94827E2-587F-4112-98CF-D6BF07411C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4CFB978-3D3E-4EA8-9BF7-2803F96DC684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C2AB0-9FF5-49D0-8204-9DBF44204F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49DCF-346A-4178-8D3F-ECD67768D5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EEC9A-98A6-49F0-B146-85215907BA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75E8C-B701-4E78-B644-CC1377F38B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A1979-97FA-4D52-B097-3C18DB5123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C26E6-78D3-4FBB-BD55-D0ED6A89C6D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ED296-E183-4F0D-8ED3-C6D7D1503A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27E75-B2E3-4EDA-8F52-3DFC528AAC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EE1FC-7D15-49F2-BF62-B1777DDB7B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328E9-698C-414A-9E52-BAF2065242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60A55-26F1-4B08-89D7-047BE91D43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D8B89"/>
            </a:gs>
            <a:gs pos="30000">
              <a:srgbClr val="A9A7A5"/>
            </a:gs>
            <a:gs pos="100000">
              <a:srgbClr val="DEDBD7"/>
            </a:gs>
          </a:gsLst>
          <a:lin ang="1296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E73F36FA-AF66-4490-8782-005EF560DE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05" r:id="rId2"/>
    <p:sldLayoutId id="2147483912" r:id="rId3"/>
    <p:sldLayoutId id="2147483906" r:id="rId4"/>
    <p:sldLayoutId id="2147483913" r:id="rId5"/>
    <p:sldLayoutId id="2147483907" r:id="rId6"/>
    <p:sldLayoutId id="2147483908" r:id="rId7"/>
    <p:sldLayoutId id="2147483914" r:id="rId8"/>
    <p:sldLayoutId id="2147483915" r:id="rId9"/>
    <p:sldLayoutId id="2147483909" r:id="rId10"/>
    <p:sldLayoutId id="21474839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pitchFamily="34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4" name="Picture 16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500063"/>
            <a:ext cx="8642350" cy="6429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000" b="1" dirty="0" smtClean="0">
                <a:solidFill>
                  <a:srgbClr val="FF0000"/>
                </a:solidFill>
              </a:rPr>
              <a:t>Государственное </a:t>
            </a:r>
            <a:r>
              <a:rPr lang="ru-RU" sz="2000" b="1" dirty="0" smtClean="0">
                <a:solidFill>
                  <a:srgbClr val="FF0000"/>
                </a:solidFill>
              </a:rPr>
              <a:t>бюджетное профессиональное образовательное учреждение Ростовской области</a:t>
            </a: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«</a:t>
            </a:r>
            <a:r>
              <a:rPr lang="ru-RU" sz="2000" b="1" dirty="0" err="1" smtClean="0">
                <a:solidFill>
                  <a:srgbClr val="FF0000"/>
                </a:solidFill>
              </a:rPr>
              <a:t>Белокалитвинский</a:t>
            </a:r>
            <a:r>
              <a:rPr lang="ru-RU" sz="2000" b="1" dirty="0" smtClean="0">
                <a:solidFill>
                  <a:srgbClr val="FF0000"/>
                </a:solidFill>
              </a:rPr>
              <a:t> казачий кадетский профессиональный техникум </a:t>
            </a: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имени Героя Советского союза Быкова Бориса Ивановича»</a:t>
            </a:r>
            <a:r>
              <a:rPr lang="ru-RU" sz="2000" dirty="0" smtClean="0">
                <a:solidFill>
                  <a:srgbClr val="FF0000"/>
                </a:solidFill>
              </a:rPr>
              <a:t/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 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altLang="ru-RU" sz="2400" dirty="0" smtClean="0">
              <a:solidFill>
                <a:srgbClr val="820000"/>
              </a:solidFill>
            </a:endParaRPr>
          </a:p>
        </p:txBody>
      </p:sp>
      <p:sp>
        <p:nvSpPr>
          <p:cNvPr id="7172" name="Rectangle 2"/>
          <p:cNvSpPr txBox="1">
            <a:spLocks noChangeArrowheads="1"/>
          </p:cNvSpPr>
          <p:nvPr/>
        </p:nvSpPr>
        <p:spPr bwMode="auto">
          <a:xfrm>
            <a:off x="247650" y="620713"/>
            <a:ext cx="86423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ru-RU" altLang="ru-RU" sz="2400">
              <a:solidFill>
                <a:srgbClr val="820000"/>
              </a:solidFill>
            </a:endParaRPr>
          </a:p>
        </p:txBody>
      </p:sp>
      <p:sp>
        <p:nvSpPr>
          <p:cNvPr id="7174" name="Прямоугольник 6"/>
          <p:cNvSpPr>
            <a:spLocks noChangeArrowheads="1"/>
          </p:cNvSpPr>
          <p:nvPr/>
        </p:nvSpPr>
        <p:spPr bwMode="auto">
          <a:xfrm>
            <a:off x="1000124" y="1143000"/>
            <a:ext cx="8143875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endParaRPr lang="ru-RU" sz="3000" b="1" dirty="0" smtClean="0"/>
          </a:p>
          <a:p>
            <a:pPr algn="ctr" eaLnBrk="1" hangingPunct="1"/>
            <a:endParaRPr lang="ru-RU" sz="3000" b="1" dirty="0" smtClean="0"/>
          </a:p>
          <a:p>
            <a:pPr algn="ctr" eaLnBrk="1" hangingPunct="1"/>
            <a:r>
              <a:rPr lang="ru-RU" sz="4000" b="1" i="1" dirty="0" smtClean="0">
                <a:solidFill>
                  <a:srgbClr val="00B050"/>
                </a:solidFill>
              </a:rPr>
              <a:t>Здоровьесбережение  </a:t>
            </a:r>
            <a:r>
              <a:rPr lang="ru-RU" sz="4000" b="1" i="1" dirty="0">
                <a:solidFill>
                  <a:srgbClr val="00B050"/>
                </a:solidFill>
              </a:rPr>
              <a:t>как образ жизни </a:t>
            </a:r>
          </a:p>
          <a:p>
            <a:pPr algn="ctr" eaLnBrk="1" hangingPunct="1"/>
            <a:r>
              <a:rPr lang="ru-RU" sz="4000" b="1" i="1" dirty="0" smtClean="0">
                <a:solidFill>
                  <a:srgbClr val="00B050"/>
                </a:solidFill>
              </a:rPr>
              <a:t>ОБУЧАЮЩЕГОСЯ</a:t>
            </a:r>
          </a:p>
          <a:p>
            <a:pPr algn="ctr" eaLnBrk="1" hangingPunct="1"/>
            <a:r>
              <a:rPr lang="ru-RU" sz="4000" b="1" i="1" dirty="0" smtClean="0">
                <a:solidFill>
                  <a:srgbClr val="00B050"/>
                </a:solidFill>
              </a:rPr>
              <a:t> </a:t>
            </a:r>
            <a:r>
              <a:rPr lang="ru-RU" sz="4000" b="1" i="1" dirty="0">
                <a:solidFill>
                  <a:srgbClr val="00B050"/>
                </a:solidFill>
              </a:rPr>
              <a:t>в условиях </a:t>
            </a:r>
          </a:p>
          <a:p>
            <a:pPr algn="ctr" eaLnBrk="1" hangingPunct="1"/>
            <a:r>
              <a:rPr lang="ru-RU" sz="4000" b="1" i="1" dirty="0" smtClean="0">
                <a:solidFill>
                  <a:srgbClr val="00B050"/>
                </a:solidFill>
              </a:rPr>
              <a:t>	дистанционного </a:t>
            </a:r>
            <a:r>
              <a:rPr lang="ru-RU" sz="4000" b="1" i="1" dirty="0">
                <a:solidFill>
                  <a:srgbClr val="00B050"/>
                </a:solidFill>
              </a:rPr>
              <a:t>обучения. </a:t>
            </a:r>
          </a:p>
          <a:p>
            <a:pPr algn="ctr" eaLnBrk="1" hangingPunct="1"/>
            <a:r>
              <a:rPr lang="ru-RU" sz="3000" b="1" i="1" dirty="0">
                <a:solidFill>
                  <a:srgbClr val="00B050"/>
                </a:solidFill>
              </a:rPr>
              <a:t> </a:t>
            </a:r>
            <a:endParaRPr lang="ru-RU" sz="3000" i="1" dirty="0">
              <a:solidFill>
                <a:srgbClr val="00B050"/>
              </a:solidFill>
            </a:endParaRPr>
          </a:p>
        </p:txBody>
      </p:sp>
      <p:sp>
        <p:nvSpPr>
          <p:cNvPr id="7175" name="TextBox 7"/>
          <p:cNvSpPr txBox="1">
            <a:spLocks noChangeArrowheads="1"/>
          </p:cNvSpPr>
          <p:nvPr/>
        </p:nvSpPr>
        <p:spPr bwMode="auto">
          <a:xfrm>
            <a:off x="4233863" y="3573463"/>
            <a:ext cx="42989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55427" cy="7166570"/>
          </a:xfrm>
          <a:prstGeom prst="rect">
            <a:avLst/>
          </a:prstGeom>
          <a:noFill/>
        </p:spPr>
      </p:pic>
      <p:sp>
        <p:nvSpPr>
          <p:cNvPr id="8194" name="Содержимое 2"/>
          <p:cNvSpPr>
            <a:spLocks noGrp="1"/>
          </p:cNvSpPr>
          <p:nvPr>
            <p:ph idx="1"/>
          </p:nvPr>
        </p:nvSpPr>
        <p:spPr>
          <a:xfrm>
            <a:off x="1763688" y="1000124"/>
            <a:ext cx="7380312" cy="451710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«Забота о здоровье – это важнейший труд воспитателя.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От жизнерадостности, бодрости детей зависит их духовная жизнь, мировоззрение, умственное развитие, прочность знаний и вера в свои силы»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				              В.А.Сухомлинский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79712" y="571500"/>
            <a:ext cx="6592788" cy="5554663"/>
          </a:xfrm>
        </p:spPr>
        <p:txBody>
          <a:bodyPr>
            <a:normAutofit fontScale="62500" lnSpcReduction="2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Здоровье человека — тема для разговора достаточно актуальная для всех времен и народов, а в XXI веке она становится первостепенной.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Состояние здоровья российских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студентов вызывает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серьезную тревогу специалистов.  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Задача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техникума во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время дистанционного обучения не «дотянуть» ребенка до последнего звонка, радуясь, что за это время с ним не случилось ничего плохого, а полноценно подготовить подростка к самостоятельному обучению.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И здоровье здесь играет не последнюю роль.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3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 - обеспечить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обучающемуся возможность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сохранения здоровья за период обучения в условиях дистанционного обучения, сформировать у него необходимые знания, умения и навыки по здоровому образу жизни, научить использовать полученные знания в повседневной жизни.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097415" cy="1439862"/>
          </a:xfrm>
        </p:spPr>
        <p:txBody>
          <a:bodyPr/>
          <a:lstStyle/>
          <a:p>
            <a:pPr algn="ctr" eaLnBrk="1" hangingPunct="1"/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Занимаемся дома</a:t>
            </a:r>
          </a:p>
        </p:txBody>
      </p:sp>
      <p:pic>
        <p:nvPicPr>
          <p:cNvPr id="10246" name="Picture 6" descr="C:\Users\1\Desktop\ДО ДИСТАНЦИОННО\САЙТ\Социальная и воспитательная работа\image (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348880"/>
            <a:ext cx="5976664" cy="3888432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5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1268413"/>
            <a:ext cx="8280400" cy="2376611"/>
          </a:xfrm>
        </p:spPr>
        <p:txBody>
          <a:bodyPr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Задача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повышения качества образования,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поставленная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Федеральной целевой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	программе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развития образования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связана 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решением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проблемы охраны и укрепления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здоровья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обучающихся</a:t>
            </a: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563563" y="346075"/>
            <a:ext cx="8089900" cy="922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ru-RU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Нормативно-правовая база</a:t>
            </a:r>
          </a:p>
        </p:txBody>
      </p:sp>
      <p:pic>
        <p:nvPicPr>
          <p:cNvPr id="11271" name="Picture 7" descr="C:\Users\1\Desktop\ДО ДИСТАНЦИОННО\САЙТ\Социальная и воспитательная работа\image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3717032"/>
            <a:ext cx="4464496" cy="266429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1916832"/>
          </a:xfrm>
        </p:spPr>
        <p:txBody>
          <a:bodyPr>
            <a:normAutofit fontScale="250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sz="3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ru-RU" sz="16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160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0" b="1" dirty="0" smtClean="0">
                <a:latin typeface="Times New Roman" pitchFamily="18" charset="0"/>
                <a:cs typeface="Times New Roman" pitchFamily="18" charset="0"/>
              </a:rPr>
              <a:t>Концепции модернизации Российского образования </a:t>
            </a:r>
            <a:r>
              <a:rPr lang="ru-RU" sz="16000" dirty="0" smtClean="0">
                <a:latin typeface="Times New Roman" pitchFamily="18" charset="0"/>
                <a:cs typeface="Times New Roman" pitchFamily="18" charset="0"/>
              </a:rPr>
              <a:t>отмечено:</a:t>
            </a:r>
          </a:p>
          <a:p>
            <a:pPr marL="0" indent="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 smtClean="0"/>
              <a:t> </a:t>
            </a:r>
            <a:endParaRPr lang="ru-RU" b="1" i="1" dirty="0" smtClean="0">
              <a:solidFill>
                <a:srgbClr val="002060"/>
              </a:solidFill>
            </a:endParaRPr>
          </a:p>
        </p:txBody>
      </p:sp>
      <p:sp>
        <p:nvSpPr>
          <p:cNvPr id="12292" name="Прямоугольник 4"/>
          <p:cNvSpPr>
            <a:spLocks noChangeArrowheads="1"/>
          </p:cNvSpPr>
          <p:nvPr/>
        </p:nvSpPr>
        <p:spPr bwMode="auto">
          <a:xfrm>
            <a:off x="2915816" y="2636912"/>
            <a:ext cx="5976664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ru-RU" sz="2800" b="1" i="1" dirty="0">
                <a:solidFill>
                  <a:srgbClr val="FF0000"/>
                </a:solidFill>
              </a:rPr>
              <a:t>«...необходимо провести оптимизацию учебной, психологической и физической нагрузки учащихся и создать в общеобразовательных учреждениях условия для сохранения и укрепления здоровья обучающихся».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12560" cy="6858000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388" y="549275"/>
            <a:ext cx="8785225" cy="5576888"/>
          </a:xfrm>
        </p:spPr>
        <p:txBody>
          <a:bodyPr>
            <a:normAutofit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федеральном законе  «Об образовании в Российской Федерации»:</a:t>
            </a:r>
          </a:p>
          <a:p>
            <a:pPr marL="420624" indent="-384048"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Статья 2 «государственная политика в области образования основывается на следующих принципах: гуманистический характер образования, приоритет общечеловеческих ценностей, жизни и здоровья человека...».</a:t>
            </a:r>
          </a:p>
          <a:p>
            <a:pPr marL="420624" indent="-384048"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Статья 51 «Охрана здоровья обучающихся и  воспитанников»: «Образовательное учреждение создает условия, гарантирующие охрану и укрепление здоровья обучающихся, воспитанников», а также «ответственность за создание необходимых условий для учебы, труда и отдыха обучающихся, воспитанников образовательных учреждений несут должностные лица образовательных учреждений в соответствии с законодательством Российской Федерации и уставом данного образовательного учреждения».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2400" dirty="0" smtClean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59416" cy="6858000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713"/>
            <a:ext cx="8507413" cy="5505450"/>
          </a:xfrm>
        </p:spPr>
        <p:txBody>
          <a:bodyPr>
            <a:normAutofit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	Федеральные государственные образовательные стандарты начального, основного и среднего общего образования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содержат: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новые идеи  образования, которые заключаются в том, что осуществляется переход от  успешности школы к успехам ребенка, развивающегося как личность;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обязательное наличие  программы формирования здорового и безопасного образа жизни у школьников разных ступеней обучения;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обозначены направления  деятельности учителя и школы   по формированию здорового и безопасного образа жизни школьников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428625" y="571500"/>
            <a:ext cx="8258175" cy="5572125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Дистанционные занятия стали единственной формой работы в сегодняшней ситуации, позволяющей полностью пройти учебную программу, получить более высокие оценки, поучаствовать в конкурсах и олимпиадах.</a:t>
            </a:r>
          </a:p>
          <a:p>
            <a:pPr algn="just" eaLnBrk="1" hangingPunct="1">
              <a:buFont typeface="Wingdings 2" pitchFamily="18" charset="2"/>
              <a:buNone/>
            </a:pPr>
            <a:endParaRPr lang="ru-RU" sz="2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 2" pitchFamily="18" charset="2"/>
              <a:buNone/>
            </a:pP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Главный принцип в условиях дистанционного обучения – 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«Не навреди!». </a:t>
            </a:r>
          </a:p>
          <a:p>
            <a:pPr algn="just" eaLnBrk="1" hangingPunct="1">
              <a:buFont typeface="Wingdings" pitchFamily="2" charset="2"/>
              <a:buChar char="Ø"/>
            </a:pPr>
            <a:endParaRPr lang="ru-RU" sz="1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28625" y="357188"/>
            <a:ext cx="811530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                                   </a:t>
            </a:r>
          </a:p>
        </p:txBody>
      </p:sp>
      <p:pic>
        <p:nvPicPr>
          <p:cNvPr id="16389" name="Picture 5" descr="C:\Users\1\Desktop\ДО ДИСТАНЦИОННО\САЙТ\Социальная и воспитательная работа\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500063" y="274638"/>
            <a:ext cx="8186737" cy="108267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Факторы риска, связанные с образом жизни и учебным процессом  в условиях дистанционного обучения и их влияние на здоровье лицеиста </a:t>
            </a:r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>
          <a:xfrm>
            <a:off x="158750" y="1571625"/>
            <a:ext cx="8556625" cy="4786313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Интенсификация учебного процесса. </a:t>
            </a:r>
          </a:p>
          <a:p>
            <a:pPr marL="0" indent="0" algn="just"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2.Несоблюдение элементарных физиологических и гигиенических требований к организации учебного процесса.</a:t>
            </a:r>
          </a:p>
          <a:p>
            <a:pPr marL="0" indent="0" algn="just"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Функциональная неопытность педагога в вопросах охраны и укрепления здоровья учащихся.</a:t>
            </a:r>
          </a:p>
          <a:p>
            <a:pPr marL="0" indent="0" algn="just"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Стрессовая учебная деятельность.</a:t>
            </a:r>
          </a:p>
          <a:p>
            <a:pPr marL="0" indent="0" algn="just"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Отсутствие системной работы по формированию ценности здоровья и здорового образа жизни.</a:t>
            </a:r>
          </a:p>
          <a:p>
            <a:pPr marL="0" indent="0" algn="just"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Частичное разрушение служб школьного медицинского контроля.</a:t>
            </a:r>
          </a:p>
          <a:p>
            <a:pPr marL="0" indent="0" algn="just" eaLnBrk="1" hangingPunct="1"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 Недостаточная грамотность родителей в вопросах сохранения здоровья детей.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95288" y="620713"/>
            <a:ext cx="8748712" cy="5434012"/>
          </a:xfrm>
        </p:spPr>
        <p:txBody>
          <a:bodyPr>
            <a:normAutofit fontScale="92500" lnSpcReduction="10000"/>
          </a:bodyPr>
          <a:lstStyle/>
          <a:p>
            <a:pPr marL="0" indent="45720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Всемирная организация здравоохранения (ВОЗ)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все перечисленные выше факторы  делит на 3 категории: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неизбежные факторы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с которыми   необходимо считаться, но нет способа изменить;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корректируемые факторы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 действие которых можно в некоторых случаях регулировать;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устранимые факторы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– негативное действие которых, можно снизить, нейтрализовать, исключить.</a:t>
            </a:r>
          </a:p>
          <a:p>
            <a:pPr marL="0" indent="45720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Смысл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использования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условиях дистанционного обучения  - необходимо учитывать неизбежные факторы, ослаблять воздействие корректируемых факторов и избавляться от устранимых факторов.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sz="2400" dirty="0" smtClean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Психолого-педагогические факторы (зависящие в большей степени от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преподавателя):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8258175" cy="51435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психологический климат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группе,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паре,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наличие эмоциональных разрядок;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стиль педагогического общения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преподавателя/воспитателя с обучающимися;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характер проведения опросов и экзаменов, проблема оценок;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степень реализации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преподавателем/воспитателем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индивидуального подхода 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обучающимся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(особенно, группы риска);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особенности работы с «трудными детьми»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группе;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соответствие используемых методик и технологий обучения возрастным и функциональным возможностям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студентов;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личные, психологические особенности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преподавателя/воспитателя,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его характера, эмоциональных проявлений;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состояние здоровья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преподавателя/воспитателя,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его образ жизни и отношение к своему здоровью;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профессиональная подготовленность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преподавателя/воспитателя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 вопросам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образовательных технологий.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384" y="-20538"/>
            <a:ext cx="9171384" cy="6878538"/>
          </a:xfrm>
          <a:prstGeom prst="rect">
            <a:avLst/>
          </a:prstGeom>
          <a:noFill/>
        </p:spPr>
      </p:pic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457200" y="642938"/>
            <a:ext cx="7972425" cy="5483225"/>
          </a:xfrm>
        </p:spPr>
        <p:txBody>
          <a:bodyPr/>
          <a:lstStyle/>
          <a:p>
            <a:pPr lvl="1"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учебном процессе позволяет обучающимся более успешно адаптироваться в образовательном и социальном пространстве, раскрыть свои творческие способности, 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преподавателю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эффективно проводить профилактику асоциального поведения. </a:t>
            </a:r>
          </a:p>
          <a:p>
            <a:pPr lvl="1" algn="just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настоящее время можно с уверенностью утверждать, что именно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состоянии сделать для здоровья современного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студента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больше, чем врач. Это не значит, что педагог должен выполнять обязанности медицинского работника. Просто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должен работать так, чтобы обучение детей дистанционно не наносило ущерба здоровью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обучающихся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500063"/>
            <a:ext cx="6234460" cy="3000375"/>
          </a:xfrm>
        </p:spPr>
        <p:txBody>
          <a:bodyPr>
            <a:normAutofit fontScale="250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b="1" dirty="0" smtClean="0">
                <a:solidFill>
                  <a:srgbClr val="B00000"/>
                </a:solidFill>
              </a:rPr>
              <a:t> </a:t>
            </a:r>
          </a:p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Перечисленные и другие аналогичные им факторы – </a:t>
            </a:r>
            <a:br>
              <a:rPr lang="ru-RU" sz="8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это поле нашей деятельности, те направления, работая по которым можно и нужно переломить тенденцию к снижению уровня здоровья подрастающего поколения.</a:t>
            </a:r>
            <a:endParaRPr lang="ru-RU" sz="8000" b="1" dirty="0" smtClean="0">
              <a:solidFill>
                <a:srgbClr val="B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8000" b="1" dirty="0" smtClean="0">
                <a:solidFill>
                  <a:srgbClr val="B00000"/>
                </a:solidFill>
                <a:latin typeface="Times New Roman" pitchFamily="18" charset="0"/>
                <a:cs typeface="Times New Roman" pitchFamily="18" charset="0"/>
              </a:rPr>
              <a:t>	Здоровьесбережение 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это системный метод создания, применения и определения всего процесса преподавания и усвоения знаний с учетом технических и человеческих ресурсов и их взаимодействия, ставящий своей задачей оптимизацию форм образования.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Технология описывает систему работы ученика как деятельность к достижению поставленной образовательной цели, </a:t>
            </a:r>
          </a:p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и рассматривает систему работы педагога </a:t>
            </a:r>
          </a:p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как деятельность,  обеспечивающую условия </a:t>
            </a:r>
          </a:p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для работы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обучающегося</a:t>
            </a:r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2800" dirty="0" smtClean="0"/>
              <a:t> </a:t>
            </a:r>
          </a:p>
        </p:txBody>
      </p:sp>
      <p:pic>
        <p:nvPicPr>
          <p:cNvPr id="22533" name="Picture 5" descr="C:\Users\1\Desktop\ДО ДИСТАНЦИОННО\САЙТ\Социальная и воспитательная работа\image (8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725144"/>
            <a:ext cx="2952328" cy="187220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554" name="Прямоугольник 6"/>
          <p:cNvSpPr>
            <a:spLocks noChangeArrowheads="1"/>
          </p:cNvSpPr>
          <p:nvPr/>
        </p:nvSpPr>
        <p:spPr bwMode="auto">
          <a:xfrm>
            <a:off x="785813" y="382588"/>
            <a:ext cx="7429500" cy="61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	</a:t>
            </a:r>
            <a:r>
              <a:rPr lang="ru-RU" sz="2800" b="1" dirty="0">
                <a:solidFill>
                  <a:srgbClr val="FF0000"/>
                </a:solidFill>
              </a:rPr>
              <a:t>Показателями рациональной организации учебного процесса являются:</a:t>
            </a:r>
            <a:r>
              <a:rPr lang="ru-RU" sz="2400" dirty="0">
                <a:solidFill>
                  <a:srgbClr val="FFFF00"/>
                </a:solidFill>
              </a:rPr>
              <a:t/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>
                <a:solidFill>
                  <a:srgbClr val="FFFF00"/>
                </a:solidFill>
              </a:rPr>
              <a:t/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400" dirty="0"/>
              <a:t>-  объем учебной нагрузки – количество </a:t>
            </a:r>
            <a:r>
              <a:rPr lang="ru-RU" sz="2400" dirty="0" smtClean="0"/>
              <a:t>лекций </a:t>
            </a:r>
            <a:r>
              <a:rPr lang="ru-RU" sz="2400" dirty="0"/>
              <a:t>и их продолжительность, включая затраты времени на выполнение домашних заданий;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-   нагрузка от дополнительных занятий дома –индивидуальных занятий, занятий по выбору и т.п. (их частота, продолжительность, виды и формы работы);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-   занятие активно-двигательного характера – динамические паузы, самостоятельные уроки физической культуры, спортивные занятия  в режиме самоизоляции и т.п. (их частота, продолжительность, виды и формы занятий).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78" name="Прямоугольник 3"/>
          <p:cNvSpPr>
            <a:spLocks noChangeArrowheads="1"/>
          </p:cNvSpPr>
          <p:nvPr/>
        </p:nvSpPr>
        <p:spPr bwMode="auto">
          <a:xfrm>
            <a:off x="2555776" y="500063"/>
            <a:ext cx="615959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3300"/>
                </a:solidFill>
              </a:rPr>
              <a:t>Растущему организму для сохранения и 	укрепления его здоровья нужно:</a:t>
            </a:r>
          </a:p>
          <a:p>
            <a:endParaRPr lang="ru-RU" sz="2800" b="1" u="sng" dirty="0">
              <a:solidFill>
                <a:srgbClr val="FF3300"/>
              </a:solidFill>
            </a:endParaRPr>
          </a:p>
          <a:p>
            <a:r>
              <a:rPr lang="ru-RU" sz="2800" b="1" dirty="0" smtClean="0"/>
              <a:t>- </a:t>
            </a:r>
            <a:r>
              <a:rPr lang="ru-RU" sz="2400" b="1" dirty="0"/>
              <a:t>двигательная активность;</a:t>
            </a:r>
            <a:br>
              <a:rPr lang="ru-RU" sz="2400" b="1" dirty="0"/>
            </a:br>
            <a:r>
              <a:rPr lang="ru-RU" sz="2400" b="1" dirty="0"/>
              <a:t>- питание;</a:t>
            </a:r>
            <a:br>
              <a:rPr lang="ru-RU" sz="2400" b="1" dirty="0"/>
            </a:br>
            <a:r>
              <a:rPr lang="ru-RU" sz="2400" b="1" dirty="0"/>
              <a:t>- благоприятная внешняя среда; </a:t>
            </a:r>
            <a:br>
              <a:rPr lang="ru-RU" sz="2400" b="1" dirty="0"/>
            </a:br>
            <a:r>
              <a:rPr lang="ru-RU" sz="2400" b="1" dirty="0"/>
              <a:t>- соблюдение режима дня, правил </a:t>
            </a:r>
          </a:p>
          <a:p>
            <a:r>
              <a:rPr lang="ru-RU" sz="2400" b="1" dirty="0"/>
              <a:t>здорового быта, гигиены дома, </a:t>
            </a:r>
          </a:p>
          <a:p>
            <a:r>
              <a:rPr lang="ru-RU" sz="2400" b="1" dirty="0"/>
              <a:t>личной гигиены;</a:t>
            </a:r>
            <a:br>
              <a:rPr lang="ru-RU" sz="2400" b="1" dirty="0"/>
            </a:br>
            <a:r>
              <a:rPr lang="ru-RU" sz="2400" b="1" dirty="0"/>
              <a:t>- «погода в доме»;</a:t>
            </a:r>
            <a:br>
              <a:rPr lang="ru-RU" sz="2400" b="1" dirty="0"/>
            </a:br>
            <a:r>
              <a:rPr lang="ru-RU" sz="2400" b="1" dirty="0"/>
              <a:t>- сильный иммунитет; </a:t>
            </a:r>
            <a:br>
              <a:rPr lang="ru-RU" sz="2400" b="1" dirty="0"/>
            </a:br>
            <a:r>
              <a:rPr lang="ru-RU" sz="2400" b="1" dirty="0"/>
              <a:t>- отсутствие вредных привычек</a:t>
            </a:r>
            <a:r>
              <a:rPr lang="ru-RU" sz="2800" b="1" dirty="0"/>
              <a:t>.</a:t>
            </a:r>
            <a:r>
              <a:rPr lang="ru-RU" sz="2800" dirty="0"/>
              <a:t>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5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2" name="Объект 2"/>
          <p:cNvSpPr>
            <a:spLocks noGrp="1"/>
          </p:cNvSpPr>
          <p:nvPr>
            <p:ph idx="1"/>
          </p:nvPr>
        </p:nvSpPr>
        <p:spPr>
          <a:xfrm>
            <a:off x="468313" y="500063"/>
            <a:ext cx="8229600" cy="2786062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ru-RU" sz="2400" b="1" dirty="0" smtClean="0"/>
              <a:t>	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Здоровьесбережение  как образ жизни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обучающегося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совокупность всех используемых в образовательном процессе приемов, методов, технологий, не только оберегающих здоровье обучающихся и педагогов от неблагоприятного воздействия факторов образовательной среды, но и способствующих воспитанию у обучающихся культуры здоровья.</a:t>
            </a:r>
          </a:p>
        </p:txBody>
      </p:sp>
      <p:sp>
        <p:nvSpPr>
          <p:cNvPr id="25603" name="Прямоугольник 3"/>
          <p:cNvSpPr>
            <a:spLocks noChangeArrowheads="1"/>
          </p:cNvSpPr>
          <p:nvPr/>
        </p:nvSpPr>
        <p:spPr bwMode="auto">
          <a:xfrm>
            <a:off x="468313" y="3214688"/>
            <a:ext cx="8229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sz="2400"/>
              <a:t> 	</a:t>
            </a:r>
          </a:p>
        </p:txBody>
      </p:sp>
      <p:pic>
        <p:nvPicPr>
          <p:cNvPr id="25606" name="Picture 6" descr="C:\Users\1\Desktop\ДО ДИСТАНЦИОННО\САЙТ\Социальная и воспитательная работа\image (10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212976"/>
            <a:ext cx="5256584" cy="288032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1979711" y="642938"/>
            <a:ext cx="6449913" cy="5060950"/>
          </a:xfrm>
        </p:spPr>
        <p:txBody>
          <a:bodyPr>
            <a:normAutofit fontScale="92500" lnSpcReduction="20000"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</a:rPr>
              <a:t>			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моменты деятельности воспитателя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b="1" dirty="0" smtClean="0">
                <a:solidFill>
                  <a:srgbClr val="FF0000"/>
                </a:solidFill>
              </a:rPr>
              <a:t/>
            </a:r>
            <a:br>
              <a:rPr lang="ru-RU" sz="2400" b="1" dirty="0" smtClean="0">
                <a:solidFill>
                  <a:srgbClr val="FF0000"/>
                </a:solidFill>
              </a:rPr>
            </a:br>
            <a:r>
              <a:rPr lang="ru-RU" sz="2400" i="1" u="sng" dirty="0" smtClean="0"/>
              <a:t/>
            </a:r>
            <a:br>
              <a:rPr lang="ru-RU" sz="2400" i="1" u="sng" dirty="0" smtClean="0"/>
            </a:br>
            <a:r>
              <a:rPr lang="ru-RU" sz="2400" dirty="0" smtClean="0"/>
              <a:t>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сотрудничество с медицинскими и профилактическими учреждениями; с родителями обучающихся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преподавателем;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психологической службой;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организация и проведение дистанционных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внутриклассных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мероприятий (виртуальные экскурсии, профилактические беседы, единые классные часы и т.д.) 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формирование собственного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позиции обучающихся к проблеме сохранения и защиты собственного здоровья в условиях дистанционного обучения. 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5813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rgbClr val="B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Результат применения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>
          <a:xfrm>
            <a:off x="611561" y="785813"/>
            <a:ext cx="8389564" cy="4464050"/>
          </a:xfrm>
        </p:spPr>
        <p:txBody>
          <a:bodyPr/>
          <a:lstStyle/>
          <a:p>
            <a:pPr marL="0" indent="0" algn="just" eaLnBrk="1" hangingPunct="1">
              <a:buFont typeface="Wingdings 2" pitchFamily="18" charset="2"/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изменение образовательного процесса, в котором  должно четко прослеживаться:</a:t>
            </a:r>
          </a:p>
          <a:p>
            <a:pPr marL="0" indent="0" algn="just" eaLnBrk="1" hangingPunct="1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объем образовательной  нагрузки в период дистанционного обучения, который  соответствует как возрастным, так  и индивидуальным особенностям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подростка;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составление расписания и распределение нагрузки в соответствии с требованиями норм;</a:t>
            </a:r>
          </a:p>
          <a:p>
            <a:pPr marL="0" indent="0" algn="just" eaLnBrk="1" hangingPunct="1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чередование различных видов обучения с другой физической деятельностью; </a:t>
            </a:r>
          </a:p>
          <a:p>
            <a:pPr marL="0" indent="0" algn="just" eaLnBrk="1" hangingPunct="1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увеличение физической активности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подростков;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привлечение родителей к активному участию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обучению;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система работы по формированию заинтересованного отношения к здоровому образу жизни 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обучающихся;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подготовка педагога к созданию адекватного психологического климата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группе;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индивидуальный подход 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подростку;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использование современных методик и образовательных технологий.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457200" y="214313"/>
            <a:ext cx="8229600" cy="1071562"/>
          </a:xfrm>
        </p:spPr>
        <p:txBody>
          <a:bodyPr/>
          <a:lstStyle/>
          <a:p>
            <a:pPr algn="ctr" eaLnBrk="1" hangingPunct="1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Главные задачи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5" name="Объект 2"/>
          <p:cNvSpPr>
            <a:spLocks noGrp="1"/>
          </p:cNvSpPr>
          <p:nvPr>
            <p:ph idx="1"/>
          </p:nvPr>
        </p:nvSpPr>
        <p:spPr>
          <a:xfrm>
            <a:off x="2843808" y="1484313"/>
            <a:ext cx="6300192" cy="4525962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воспитание здоровой личности, ориентированной на здоровый образ жизни; 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организация образовательного процесса, который не навредит здоровью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обучающегося;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использование доступных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средств охраны здоровья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и развития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студента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6" name="Прямоугольник 4"/>
          <p:cNvSpPr>
            <a:spLocks noChangeArrowheads="1"/>
          </p:cNvSpPr>
          <p:nvPr/>
        </p:nvSpPr>
        <p:spPr bwMode="auto">
          <a:xfrm>
            <a:off x="642938" y="3071813"/>
            <a:ext cx="33575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ru-RU" sz="2000"/>
              <a:t>. </a:t>
            </a: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 descr="C:\Users\1\Desktop\ДО ДИСТАНЦИОННО\САЙТ\Социальная и воспитательная работ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96536" cy="6858000"/>
          </a:xfrm>
          <a:prstGeom prst="rect">
            <a:avLst/>
          </a:prstGeom>
          <a:noFill/>
        </p:spPr>
      </p:pic>
      <p:sp>
        <p:nvSpPr>
          <p:cNvPr id="30722" name="Содержимое 2"/>
          <p:cNvSpPr>
            <a:spLocks noGrp="1"/>
          </p:cNvSpPr>
          <p:nvPr>
            <p:ph idx="1"/>
          </p:nvPr>
        </p:nvSpPr>
        <p:spPr>
          <a:xfrm>
            <a:off x="457200" y="214313"/>
            <a:ext cx="8115300" cy="5911850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>
              <a:buFont typeface="Wingdings 2" pitchFamily="18" charset="2"/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 2" pitchFamily="18" charset="2"/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 2" pitchFamily="18" charset="2"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Сейчас дистанционное образование- это необходимость сохранить самое главное –жизнь человека! В этот период не приходится слушать свои желания, а четко и добросовестно трудиться, выполняя программный материал и воспитывая трудолюбие, целеустремленность, самоконтроль каждый день, стараясь находить в своем сердце то, что заставляет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обучающихся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их родителей улыбаться и двигаться дальше.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 descr="C:\Users\1\Desktop\ДО ДИСТАНЦИОННО\САЙТ\Социальная и воспитательная работа\image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1283</TotalTime>
  <Words>542</Words>
  <Application>Microsoft Office PowerPoint</Application>
  <PresentationFormat>Экран (4:3)</PresentationFormat>
  <Paragraphs>101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Times New Roman</vt:lpstr>
      <vt:lpstr>Arial</vt:lpstr>
      <vt:lpstr>Franklin Gothic Book</vt:lpstr>
      <vt:lpstr>Wingdings 2</vt:lpstr>
      <vt:lpstr>Calibri</vt:lpstr>
      <vt:lpstr>Wingdings</vt:lpstr>
      <vt:lpstr>Техническая</vt:lpstr>
      <vt:lpstr>  Государственное бюджетное профессиональное образовательное учреждение Ростовской области «Белокалитвинский казачий кадетский профессиональный техникум  имени Героя Советского союза Быкова Бориса Ивановича»   </vt:lpstr>
      <vt:lpstr>Слайд 2</vt:lpstr>
      <vt:lpstr>Слайд 3</vt:lpstr>
      <vt:lpstr>Занимаемся дома</vt:lpstr>
      <vt:lpstr>Слайд 5</vt:lpstr>
      <vt:lpstr>Слайд 6</vt:lpstr>
      <vt:lpstr>Слайд 7</vt:lpstr>
      <vt:lpstr>Слайд 8</vt:lpstr>
      <vt:lpstr>Слайд 9</vt:lpstr>
      <vt:lpstr>                                   </vt:lpstr>
      <vt:lpstr>Факторы риска, связанные с образом жизни и учебным процессом  в условиях дистанционного обучения и их влияние на здоровье лицеиста </vt:lpstr>
      <vt:lpstr>Слайд 12</vt:lpstr>
      <vt:lpstr> Психолого-педагогические факторы (зависящие в большей степени от преподавателя):</vt:lpstr>
      <vt:lpstr>Слайд 14</vt:lpstr>
      <vt:lpstr>Слайд 15</vt:lpstr>
      <vt:lpstr>Слайд 16</vt:lpstr>
      <vt:lpstr>Слайд 17</vt:lpstr>
      <vt:lpstr>Слайд 18</vt:lpstr>
      <vt:lpstr>Слайд 19</vt:lpstr>
      <vt:lpstr>        Результат применения здоровьесбережения- </vt:lpstr>
      <vt:lpstr>Главные задачи здоровьесбережения</vt:lpstr>
      <vt:lpstr>Слайд 22</vt:lpstr>
      <vt:lpstr>Слайд 23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1</cp:lastModifiedBy>
  <cp:revision>102</cp:revision>
  <dcterms:created xsi:type="dcterms:W3CDTF">2013-03-16T20:41:41Z</dcterms:created>
  <dcterms:modified xsi:type="dcterms:W3CDTF">2020-04-30T14:07:23Z</dcterms:modified>
</cp:coreProperties>
</file>